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77" r:id="rId2"/>
    <p:sldId id="464" r:id="rId3"/>
    <p:sldId id="278" r:id="rId4"/>
    <p:sldId id="265" r:id="rId5"/>
    <p:sldId id="282" r:id="rId6"/>
    <p:sldId id="257" r:id="rId7"/>
    <p:sldId id="279" r:id="rId8"/>
    <p:sldId id="281" r:id="rId9"/>
    <p:sldId id="264" r:id="rId10"/>
    <p:sldId id="262" r:id="rId11"/>
    <p:sldId id="450" r:id="rId12"/>
    <p:sldId id="283" r:id="rId13"/>
    <p:sldId id="453" r:id="rId14"/>
    <p:sldId id="451" r:id="rId15"/>
    <p:sldId id="459" r:id="rId16"/>
    <p:sldId id="456" r:id="rId17"/>
    <p:sldId id="461" r:id="rId18"/>
    <p:sldId id="457" r:id="rId19"/>
    <p:sldId id="458" r:id="rId20"/>
    <p:sldId id="452" r:id="rId21"/>
    <p:sldId id="462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2B47"/>
    <a:srgbClr val="0D3255"/>
    <a:srgbClr val="024985"/>
    <a:srgbClr val="006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82"/>
    <p:restoredTop sz="94669"/>
  </p:normalViewPr>
  <p:slideViewPr>
    <p:cSldViewPr snapToGrid="0">
      <p:cViewPr>
        <p:scale>
          <a:sx n="100" d="100"/>
          <a:sy n="100" d="100"/>
        </p:scale>
        <p:origin x="760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10417-6284-CC4C-BC74-E33762141726}" type="datetimeFigureOut">
              <a:rPr lang="it-IT" smtClean="0"/>
              <a:t>05/05/25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4C259-C5C5-4649-9FBE-4AF0D4B81D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8717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4C259-C5C5-4649-9FBE-4AF0D4B81DE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319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4C259-C5C5-4649-9FBE-4AF0D4B81DE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803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970043-5073-4547-5C0A-59ED2DAD7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8D21CBE-4D10-6444-E3AA-3F15674A3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A04BDF-2DBD-370B-909F-8DEFA92A1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AC28-5A39-7C44-88C5-C28569AE01D6}" type="datetimeFigureOut">
              <a:rPr lang="it-IT" smtClean="0"/>
              <a:t>05/05/25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16CB88-6A82-71AF-CD43-10493C4CE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AF4B87-5EF5-98AD-A975-6A4130211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FC9D-3292-3D4D-8811-1A1EB69AA3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435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405151-FCFC-03E2-848D-C75A74D0E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D166F5E-EE80-ABA8-31DD-A3CFD0AAC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313DF5-7111-152B-EC48-A51045D84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AC28-5A39-7C44-88C5-C28569AE01D6}" type="datetimeFigureOut">
              <a:rPr lang="it-IT" smtClean="0"/>
              <a:t>05/05/25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7AAF0D-A3B5-10B9-5DDD-494611385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537ACA-CF7F-6D70-41E4-C3E9D406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FC9D-3292-3D4D-8811-1A1EB69AA3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54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88B7C35-6E8A-414F-5EEC-D378F02E48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1CF4827-1609-5454-5313-666714A2A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050A56-35F1-F4E1-A9CC-6DFDDFE0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AC28-5A39-7C44-88C5-C28569AE01D6}" type="datetimeFigureOut">
              <a:rPr lang="it-IT" smtClean="0"/>
              <a:t>05/05/25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A261FE-EDB9-918C-C26F-48678A9F2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CE8666-993B-A18D-8465-0185F1FD3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FC9D-3292-3D4D-8811-1A1EB69AA3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833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2D3C0-0ED2-AC6B-844F-A2711DDA3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236A23-8B70-2113-CA2E-B61CF1AA7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958883-A24C-8E1B-5C3C-17EE42D08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AC28-5A39-7C44-88C5-C28569AE01D6}" type="datetimeFigureOut">
              <a:rPr lang="it-IT" smtClean="0"/>
              <a:t>05/05/25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E94CB2-AF4C-2E57-B421-04411B074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DB57BD-D7FD-3F7D-6C8A-6669D8D6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FC9D-3292-3D4D-8811-1A1EB69AA3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2033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616143-F117-9077-1C0E-A5E5AB623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B617CC2-257F-AA06-50A8-19588D3D4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B76C33-FDBD-5FDA-36F5-BA0355413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AC28-5A39-7C44-88C5-C28569AE01D6}" type="datetimeFigureOut">
              <a:rPr lang="it-IT" smtClean="0"/>
              <a:t>05/05/25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F846B3-634F-9C35-5243-2C7271B69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BCDE04-5BE9-7B59-2630-3900751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FC9D-3292-3D4D-8811-1A1EB69AA3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937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97C5AC-0037-2B47-3D1F-8E4C3F193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0F55A0-2F9F-AAE1-AE6D-D8DD2050B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2275564-1255-F512-0379-E5FF87BD6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4C6DDC-80B0-BE96-CCE3-4F1090B51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AC28-5A39-7C44-88C5-C28569AE01D6}" type="datetimeFigureOut">
              <a:rPr lang="it-IT" smtClean="0"/>
              <a:t>05/05/25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2AE93C-2EA2-BC45-83C7-58240CBA0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6D3FDD-61EE-9F50-BE8F-3756AF7FF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FC9D-3292-3D4D-8811-1A1EB69AA3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9259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A6C204-700B-C0E4-9D79-88C0E9866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8B4477-DD10-89B8-7AD2-468AC6F9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C702A04-9BE8-B602-BD52-D9A8C5751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5960A42-1FFF-0D94-A890-B3CBABF1C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70B8EB4-8304-F844-693F-30B7A771D9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5B81402-A5F7-CB24-F1C4-A3B8BE96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AC28-5A39-7C44-88C5-C28569AE01D6}" type="datetimeFigureOut">
              <a:rPr lang="it-IT" smtClean="0"/>
              <a:t>05/05/25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504B0C3-97F9-0037-671B-FD76F534A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FFD226A-093F-6013-9C20-E247E217E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FC9D-3292-3D4D-8811-1A1EB69AA3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113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0E493F-6FDD-07EE-4C93-DD0B8FC6A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C2D9194-A69E-0CB3-C47E-4AAC4225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AC28-5A39-7C44-88C5-C28569AE01D6}" type="datetimeFigureOut">
              <a:rPr lang="it-IT" smtClean="0"/>
              <a:t>05/05/25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F1702A2-D8BC-5CB6-D452-9F91ED15C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E9EF637-A80C-ED39-6AB6-8CDF27487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FC9D-3292-3D4D-8811-1A1EB69AA3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480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B20316E-52D6-6B34-A8B4-20C0D74DE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AC28-5A39-7C44-88C5-C28569AE01D6}" type="datetimeFigureOut">
              <a:rPr lang="it-IT" smtClean="0"/>
              <a:t>05/05/25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1F10CB0-7AA3-DCB3-7989-53066E8BE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F2E369-4931-1884-F693-11BB178E6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FC9D-3292-3D4D-8811-1A1EB69AA3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173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70AC78-846F-65F4-2393-35A758DA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94536C-F47A-FD3F-EA2D-7F4C1CD6E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96E46AD-C0CC-A7EA-2131-9E7A6F0D5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3877ABF-29EA-D72F-AC72-C5513904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AC28-5A39-7C44-88C5-C28569AE01D6}" type="datetimeFigureOut">
              <a:rPr lang="it-IT" smtClean="0"/>
              <a:t>05/05/25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8FA6D9-08D5-4811-5B23-18D51C905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5F76877-652E-FBDD-6563-DE048A74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FC9D-3292-3D4D-8811-1A1EB69AA3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8564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E2AAED-B777-97CF-9A0F-88D432CAE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CB70479-131A-1939-91DE-21B70E213E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3711475-8DB4-EAAA-8665-486DE8A58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0A64A4B-8D67-66F9-1B3C-B046EEF65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AC28-5A39-7C44-88C5-C28569AE01D6}" type="datetimeFigureOut">
              <a:rPr lang="it-IT" smtClean="0"/>
              <a:t>05/05/25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F51A006-424E-3A2C-D0B7-1AACB2AB0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341149F-3334-EAEA-90A3-EA88D100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FC9D-3292-3D4D-8811-1A1EB69AA3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019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015456A-C12B-849B-44F3-6B83AE4A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67BC0CC-D34D-050D-B3F4-B0E04E2FB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D7A09E-4FB0-F8FA-3FC7-C5A97F726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C6AC28-5A39-7C44-88C5-C28569AE01D6}" type="datetimeFigureOut">
              <a:rPr lang="it-IT" smtClean="0"/>
              <a:t>05/05/25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B5ACD4-EFFC-A7F7-851B-97A46BA3B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3B48BE-0FD3-7503-D660-C18268832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32FC9D-3292-3D4D-8811-1A1EB69AA3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88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DAB35C0-F37C-B2BC-AB4A-D1BC38636B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76" t="18122" r="9924" b="13489"/>
          <a:stretch/>
        </p:blipFill>
        <p:spPr>
          <a:xfrm>
            <a:off x="1367" y="0"/>
            <a:ext cx="12190633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48F1DF-5405-F7D1-BBEC-0168A11FA6C8}"/>
              </a:ext>
            </a:extLst>
          </p:cNvPr>
          <p:cNvSpPr txBox="1"/>
          <p:nvPr/>
        </p:nvSpPr>
        <p:spPr>
          <a:xfrm>
            <a:off x="0" y="3211551"/>
            <a:ext cx="49288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Chirurgia Bariatrica e Cancro</a:t>
            </a:r>
          </a:p>
          <a:p>
            <a:pPr algn="ctr"/>
            <a:endParaRPr lang="it-IT" sz="2800" dirty="0">
              <a:solidFill>
                <a:schemeClr val="bg1"/>
              </a:solidFill>
            </a:endParaRPr>
          </a:p>
          <a:p>
            <a:pPr algn="ctr"/>
            <a:r>
              <a:rPr lang="it-IT" sz="2400" dirty="0">
                <a:solidFill>
                  <a:schemeClr val="bg1"/>
                </a:solidFill>
              </a:rPr>
              <a:t>Cancro e Obesità: Epidemiologia</a:t>
            </a:r>
          </a:p>
          <a:p>
            <a:pPr algn="ctr"/>
            <a:endParaRPr lang="it-IT" sz="2400" dirty="0">
              <a:solidFill>
                <a:schemeClr val="bg1"/>
              </a:solidFill>
            </a:endParaRPr>
          </a:p>
          <a:p>
            <a:pPr algn="ctr"/>
            <a:endParaRPr lang="it-IT" sz="2400" dirty="0">
              <a:solidFill>
                <a:schemeClr val="bg1"/>
              </a:solidFill>
            </a:endParaRP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Diego Foschi</a:t>
            </a:r>
          </a:p>
          <a:p>
            <a:pPr algn="ctr"/>
            <a:endParaRPr lang="it-IT" sz="2000" dirty="0">
              <a:solidFill>
                <a:schemeClr val="bg1"/>
              </a:solidFill>
            </a:endParaRPr>
          </a:p>
          <a:p>
            <a:pPr algn="ctr"/>
            <a:endParaRPr lang="it-IT" sz="2400" dirty="0">
              <a:solidFill>
                <a:schemeClr val="bg1"/>
              </a:solidFill>
            </a:endParaRP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Istituto Clinico San Gaudenzio, Novara</a:t>
            </a:r>
          </a:p>
        </p:txBody>
      </p:sp>
    </p:spTree>
    <p:extLst>
      <p:ext uri="{BB962C8B-B14F-4D97-AF65-F5344CB8AC3E}">
        <p14:creationId xmlns:p14="http://schemas.microsoft.com/office/powerpoint/2010/main" val="4270151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A236704-8A3C-515E-E715-0BD22A21A9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86" t="19370" r="60028" b="41362"/>
          <a:stretch/>
        </p:blipFill>
        <p:spPr>
          <a:xfrm>
            <a:off x="506727" y="415636"/>
            <a:ext cx="5142813" cy="532014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9BE35D4-CF45-2C79-71F1-F6F44786C3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86" t="58638" r="59603"/>
          <a:stretch/>
        </p:blipFill>
        <p:spPr>
          <a:xfrm>
            <a:off x="6139152" y="311727"/>
            <a:ext cx="5228503" cy="56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7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243" t="30513" r="55448" b="25556"/>
          <a:stretch/>
        </p:blipFill>
        <p:spPr>
          <a:xfrm>
            <a:off x="422031" y="1723293"/>
            <a:ext cx="7737230" cy="451924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74552" t="30514" r="9102" b="25213"/>
          <a:stretch/>
        </p:blipFill>
        <p:spPr>
          <a:xfrm>
            <a:off x="8159261" y="1723293"/>
            <a:ext cx="2989385" cy="455441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24179" y="615463"/>
            <a:ext cx="12067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Impatto della Chirurgia </a:t>
            </a:r>
            <a:r>
              <a:rPr lang="it-IT" sz="3200" b="1" dirty="0" err="1"/>
              <a:t>Bariatrica</a:t>
            </a:r>
            <a:r>
              <a:rPr lang="it-IT" sz="3200" b="1" dirty="0"/>
              <a:t> sul rischio neoplastico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9601200" y="6541477"/>
            <a:ext cx="1268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J </a:t>
            </a:r>
            <a:r>
              <a:rPr lang="it-IT" dirty="0" err="1"/>
              <a:t>Liao</a:t>
            </a:r>
            <a:r>
              <a:rPr lang="it-IT" dirty="0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392294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81EBA60-921C-D413-607D-A762398184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905" t="22865" r="25892" b="50000"/>
          <a:stretch/>
        </p:blipFill>
        <p:spPr>
          <a:xfrm rot="16200000">
            <a:off x="-2249330" y="2242840"/>
            <a:ext cx="6864491" cy="236582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223C234-7FDC-EAE9-3EF6-8616F80B63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793" t="20603" r="38993"/>
          <a:stretch/>
        </p:blipFill>
        <p:spPr>
          <a:xfrm rot="16200000" flipH="1" flipV="1">
            <a:off x="3306181" y="-1782296"/>
            <a:ext cx="6379029" cy="1090156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2E68D63-3762-E141-3BF0-2598308B3641}"/>
              </a:ext>
            </a:extLst>
          </p:cNvPr>
          <p:cNvSpPr/>
          <p:nvPr/>
        </p:nvSpPr>
        <p:spPr>
          <a:xfrm>
            <a:off x="667657" y="0"/>
            <a:ext cx="10901564" cy="81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tx1"/>
                </a:solidFill>
              </a:rPr>
              <a:t>Risk </a:t>
            </a:r>
            <a:r>
              <a:rPr lang="it-IT" sz="2800" b="1" dirty="0" err="1">
                <a:solidFill>
                  <a:schemeClr val="tx1"/>
                </a:solidFill>
              </a:rPr>
              <a:t>factors</a:t>
            </a:r>
            <a:r>
              <a:rPr lang="it-IT" sz="2800" b="1" dirty="0">
                <a:solidFill>
                  <a:schemeClr val="tx1"/>
                </a:solidFill>
              </a:rPr>
              <a:t> for </a:t>
            </a:r>
            <a:r>
              <a:rPr lang="it-IT" sz="2800" b="1" dirty="0" err="1">
                <a:solidFill>
                  <a:schemeClr val="tx1"/>
                </a:solidFill>
              </a:rPr>
              <a:t>endometrial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it-IT" sz="2800" b="1" dirty="0" err="1">
                <a:solidFill>
                  <a:schemeClr val="tx1"/>
                </a:solidFill>
              </a:rPr>
              <a:t>cancer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E279079-1735-94C5-C867-F214280C400F}"/>
              </a:ext>
            </a:extLst>
          </p:cNvPr>
          <p:cNvSpPr txBox="1"/>
          <p:nvPr/>
        </p:nvSpPr>
        <p:spPr>
          <a:xfrm>
            <a:off x="10464800" y="6415314"/>
            <a:ext cx="1660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NC </a:t>
            </a:r>
            <a:r>
              <a:rPr lang="it-IT" dirty="0" err="1"/>
              <a:t>Peeri</a:t>
            </a:r>
            <a:r>
              <a:rPr lang="it-IT" dirty="0"/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182605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A2955F-33E2-2BA6-65E0-E34E03FB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143"/>
            <a:ext cx="10515600" cy="711201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/>
              <a:t>Risk </a:t>
            </a:r>
            <a:r>
              <a:rPr lang="it-IT" sz="3200" b="1" dirty="0" err="1"/>
              <a:t>factors</a:t>
            </a:r>
            <a:r>
              <a:rPr lang="it-IT" sz="3200" b="1" dirty="0"/>
              <a:t> for </a:t>
            </a:r>
            <a:r>
              <a:rPr lang="it-IT" sz="3200" b="1" dirty="0" err="1"/>
              <a:t>esophageal</a:t>
            </a:r>
            <a:r>
              <a:rPr lang="it-IT" sz="3200" b="1" dirty="0"/>
              <a:t> adenocarcinoma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73D18DC-1C63-7DF6-62EF-05B9BCFBD3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37" t="28279" r="28007" b="9102"/>
          <a:stretch/>
        </p:blipFill>
        <p:spPr>
          <a:xfrm>
            <a:off x="838200" y="1178575"/>
            <a:ext cx="4851820" cy="443979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882F1FF-2F36-A576-045D-4447941020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284" t="35500" r="26915" b="18622"/>
          <a:stretch/>
        </p:blipFill>
        <p:spPr>
          <a:xfrm>
            <a:off x="5427234" y="1239626"/>
            <a:ext cx="5415667" cy="352798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353CCA9-F65D-880B-A929-03FD3AC11E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96" t="36619" r="11269" b="30558"/>
          <a:stretch/>
        </p:blipFill>
        <p:spPr>
          <a:xfrm>
            <a:off x="5601598" y="4849866"/>
            <a:ext cx="5241303" cy="165911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E73A1E9-7891-F541-C701-24EF394AA64A}"/>
              </a:ext>
            </a:extLst>
          </p:cNvPr>
          <p:cNvSpPr txBox="1"/>
          <p:nvPr/>
        </p:nvSpPr>
        <p:spPr>
          <a:xfrm>
            <a:off x="1187777" y="6070862"/>
            <a:ext cx="1666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K </a:t>
            </a:r>
            <a:r>
              <a:rPr lang="it-IT" sz="1600" dirty="0" err="1"/>
              <a:t>Antonios</a:t>
            </a:r>
            <a:r>
              <a:rPr lang="it-IT" sz="1600" dirty="0"/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54101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3584" t="32253" r="24566" b="60806"/>
          <a:stretch/>
        </p:blipFill>
        <p:spPr>
          <a:xfrm>
            <a:off x="1327759" y="-1"/>
            <a:ext cx="9482203" cy="71398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271342" y="6363222"/>
            <a:ext cx="1487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 Zheng,2024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5639" t="17761" r="24360" b="18798"/>
          <a:stretch/>
        </p:blipFill>
        <p:spPr>
          <a:xfrm>
            <a:off x="1703540" y="701254"/>
            <a:ext cx="8192021" cy="584663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646276" y="1661376"/>
            <a:ext cx="2253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Familiarità</a:t>
            </a:r>
          </a:p>
          <a:p>
            <a:r>
              <a:rPr lang="it-IT" sz="2400" b="1" dirty="0"/>
              <a:t>Endometriosi</a:t>
            </a:r>
          </a:p>
          <a:p>
            <a:r>
              <a:rPr lang="it-IT" sz="2400" b="1" dirty="0"/>
              <a:t>MHT</a:t>
            </a:r>
          </a:p>
        </p:txBody>
      </p:sp>
    </p:spTree>
    <p:extLst>
      <p:ext uri="{BB962C8B-B14F-4D97-AF65-F5344CB8AC3E}">
        <p14:creationId xmlns:p14="http://schemas.microsoft.com/office/powerpoint/2010/main" val="2955550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9CAC7F-800F-97D0-8704-BD820945347C}"/>
              </a:ext>
            </a:extLst>
          </p:cNvPr>
          <p:cNvSpPr txBox="1"/>
          <p:nvPr/>
        </p:nvSpPr>
        <p:spPr>
          <a:xfrm>
            <a:off x="6337300" y="1092200"/>
            <a:ext cx="5461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«una pregressa diagnosi di neoplasia non rappresenta controindicazione a eseguire una procedura chirurgica bariatrica se la remissione della patologia neoplastica è completa e non vi sono sospetti di eventuali recidive e/o metastasi.»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0D39C9-E091-760C-5782-9D91B031D03E}"/>
              </a:ext>
            </a:extLst>
          </p:cNvPr>
          <p:cNvSpPr txBox="1"/>
          <p:nvPr/>
        </p:nvSpPr>
        <p:spPr>
          <a:xfrm>
            <a:off x="6660684" y="4584700"/>
            <a:ext cx="51376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(LIVELLO DI EVIDENZA: 3; GRADO DI RACCOMANDAZIONE: C).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D640B2-4D72-0C61-4CEA-9610AED550F8}"/>
              </a:ext>
            </a:extLst>
          </p:cNvPr>
          <p:cNvSpPr txBox="1"/>
          <p:nvPr/>
        </p:nvSpPr>
        <p:spPr>
          <a:xfrm>
            <a:off x="6096000" y="36625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/>
              <a:t>E.4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67189C9-7BAA-058E-F9FD-DBB235BB0E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88" t="18041" r="29804"/>
          <a:stretch/>
        </p:blipFill>
        <p:spPr>
          <a:xfrm>
            <a:off x="393700" y="28547"/>
            <a:ext cx="5074920" cy="682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25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531891A-B6EA-6112-F69F-012E381BB6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12" t="20152" r="15686"/>
          <a:stretch/>
        </p:blipFill>
        <p:spPr>
          <a:xfrm>
            <a:off x="2119393" y="220980"/>
            <a:ext cx="9254484" cy="641603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CE2C6B1-1B57-C8C0-3E59-C0F807D2CB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806" t="35206" r="7395" b="44251"/>
          <a:stretch/>
        </p:blipFill>
        <p:spPr>
          <a:xfrm rot="16200000">
            <a:off x="-2427598" y="2703278"/>
            <a:ext cx="6758199" cy="135163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87B1602-F838-C2D1-B428-4E902DDF27F2}"/>
              </a:ext>
            </a:extLst>
          </p:cNvPr>
          <p:cNvSpPr txBox="1"/>
          <p:nvPr/>
        </p:nvSpPr>
        <p:spPr>
          <a:xfrm>
            <a:off x="10771321" y="6168325"/>
            <a:ext cx="1351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JCO, 2016</a:t>
            </a:r>
          </a:p>
        </p:txBody>
      </p:sp>
    </p:spTree>
    <p:extLst>
      <p:ext uri="{BB962C8B-B14F-4D97-AF65-F5344CB8AC3E}">
        <p14:creationId xmlns:p14="http://schemas.microsoft.com/office/powerpoint/2010/main" val="4049193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9A5CB95-C56A-9B7E-CFCD-BB7240FC71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12" t="20000" r="7420" b="68889"/>
          <a:stretch/>
        </p:blipFill>
        <p:spPr>
          <a:xfrm>
            <a:off x="617797" y="121920"/>
            <a:ext cx="10956406" cy="196596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AF99C76-4E22-24FD-C007-6B904E1ED15B}"/>
              </a:ext>
            </a:extLst>
          </p:cNvPr>
          <p:cNvSpPr txBox="1"/>
          <p:nvPr/>
        </p:nvSpPr>
        <p:spPr>
          <a:xfrm>
            <a:off x="9701939" y="6286500"/>
            <a:ext cx="1366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NEJM, 2003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82F18D6-D934-01D8-3B9B-71825F179B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61" t="22967" r="14706" b="25629"/>
          <a:stretch/>
        </p:blipFill>
        <p:spPr>
          <a:xfrm>
            <a:off x="0" y="2392734"/>
            <a:ext cx="7574690" cy="389376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28DB8CA-8E30-FA0D-D0C4-5E1618730F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094" t="8889" r="19325" b="60556"/>
          <a:stretch/>
        </p:blipFill>
        <p:spPr>
          <a:xfrm>
            <a:off x="5674489" y="2392734"/>
            <a:ext cx="6562652" cy="389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46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2EC9181-FF2C-90CE-5595-931C8C893B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471" t="32513" r="35569" b="52110"/>
          <a:stretch/>
        </p:blipFill>
        <p:spPr>
          <a:xfrm rot="16200000">
            <a:off x="-2272651" y="2959749"/>
            <a:ext cx="6170904" cy="162559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C6684EC-4A12-17C9-FFC3-83AF2E3522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163" t="39950" r="50000" b="23367"/>
          <a:stretch/>
        </p:blipFill>
        <p:spPr>
          <a:xfrm>
            <a:off x="3390899" y="1231899"/>
            <a:ext cx="5711867" cy="54863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8158499-5E03-E0CA-F875-C69A0FF88EDA}"/>
              </a:ext>
            </a:extLst>
          </p:cNvPr>
          <p:cNvSpPr txBox="1"/>
          <p:nvPr/>
        </p:nvSpPr>
        <p:spPr>
          <a:xfrm>
            <a:off x="-1" y="139702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Effetto dell’Obesità sulla terapia neoadiuvante nel K mammario</a:t>
            </a:r>
          </a:p>
        </p:txBody>
      </p:sp>
    </p:spTree>
    <p:extLst>
      <p:ext uri="{BB962C8B-B14F-4D97-AF65-F5344CB8AC3E}">
        <p14:creationId xmlns:p14="http://schemas.microsoft.com/office/powerpoint/2010/main" val="2335971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BFA8305-B968-E79A-AA08-15BAEA0F37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69" t="26634" r="14706" b="6785"/>
          <a:stretch/>
        </p:blipFill>
        <p:spPr>
          <a:xfrm>
            <a:off x="1066131" y="50800"/>
            <a:ext cx="11125869" cy="68072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EA75A42-2004-AB23-F7DD-337169CD56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50" t="39448" r="30589" b="47511"/>
          <a:stretch/>
        </p:blipFill>
        <p:spPr>
          <a:xfrm rot="16200000">
            <a:off x="-2704067" y="2947905"/>
            <a:ext cx="6583679" cy="90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71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5926" r="37917" b="27037"/>
          <a:stretch>
            <a:fillRect/>
          </a:stretch>
        </p:blipFill>
        <p:spPr bwMode="auto">
          <a:xfrm>
            <a:off x="3524250" y="311648"/>
            <a:ext cx="7943850" cy="643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0" t="29166" r="49258" b="22501"/>
          <a:stretch>
            <a:fillRect/>
          </a:stretch>
        </p:blipFill>
        <p:spPr bwMode="auto">
          <a:xfrm>
            <a:off x="1358900" y="40126"/>
            <a:ext cx="1600200" cy="681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320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C26FC1D-0825-1161-A5CC-AD333E8FCF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248" t="27638" r="15523" b="20353"/>
          <a:stretch/>
        </p:blipFill>
        <p:spPr>
          <a:xfrm>
            <a:off x="2191887" y="936494"/>
            <a:ext cx="9212713" cy="564210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AB0B370-5A5E-9794-97D4-47C7CDEF7B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72" t="42211" r="8757" b="32915"/>
          <a:stretch/>
        </p:blipFill>
        <p:spPr>
          <a:xfrm rot="16200000">
            <a:off x="-2006601" y="2800349"/>
            <a:ext cx="6596513" cy="12573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F760C17-3788-C8E8-BD73-A2B16018165F}"/>
              </a:ext>
            </a:extLst>
          </p:cNvPr>
          <p:cNvSpPr txBox="1"/>
          <p:nvPr/>
        </p:nvSpPr>
        <p:spPr>
          <a:xfrm>
            <a:off x="2641600" y="279400"/>
            <a:ext cx="761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Mortalità dei pazienti oncologici in Italia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462AD4E-BDA8-2AC9-7854-4677B975A0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202" t="39699" r="23693" b="13318"/>
          <a:stretch/>
        </p:blipFill>
        <p:spPr>
          <a:xfrm>
            <a:off x="8973518" y="864175"/>
            <a:ext cx="3109993" cy="178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91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80D9782-5935-F5BC-5848-93EDB0D0A0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400" t="42714" r="8823" b="7538"/>
          <a:stretch/>
        </p:blipFill>
        <p:spPr>
          <a:xfrm>
            <a:off x="1652058" y="704850"/>
            <a:ext cx="9664796" cy="592455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7AFAC78-3FEB-9DB0-CA1D-AF23895DC8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22" t="43468" r="20915" b="35930"/>
          <a:stretch/>
        </p:blipFill>
        <p:spPr>
          <a:xfrm rot="16200000">
            <a:off x="-2641136" y="2870665"/>
            <a:ext cx="6768171" cy="12065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2E9AD4-F193-310D-12EA-DC129A363A15}"/>
              </a:ext>
            </a:extLst>
          </p:cNvPr>
          <p:cNvSpPr txBox="1"/>
          <p:nvPr/>
        </p:nvSpPr>
        <p:spPr>
          <a:xfrm>
            <a:off x="2324100" y="89829"/>
            <a:ext cx="8906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Chirurgia bariatrica adiuvante per K mammario</a:t>
            </a:r>
          </a:p>
        </p:txBody>
      </p:sp>
    </p:spTree>
    <p:extLst>
      <p:ext uri="{BB962C8B-B14F-4D97-AF65-F5344CB8AC3E}">
        <p14:creationId xmlns:p14="http://schemas.microsoft.com/office/powerpoint/2010/main" val="2901424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D9C50F7-79DE-0193-B73C-0EF742654B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31" t="20855" r="4412" b="2679"/>
          <a:stretch/>
        </p:blipFill>
        <p:spPr>
          <a:xfrm>
            <a:off x="1124899" y="1226459"/>
            <a:ext cx="10329164" cy="557374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91834CE-E468-8FD8-537C-A054EA8657FD}"/>
              </a:ext>
            </a:extLst>
          </p:cNvPr>
          <p:cNvSpPr txBox="1"/>
          <p:nvPr/>
        </p:nvSpPr>
        <p:spPr>
          <a:xfrm>
            <a:off x="2422358" y="208548"/>
            <a:ext cx="7716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Epidemiologia Oncologica in Italia: 2022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7EC6F30-7CA9-024D-3430-A6DA189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694" t="54810" r="11130" b="6426"/>
          <a:stretch/>
        </p:blipFill>
        <p:spPr>
          <a:xfrm>
            <a:off x="6230836" y="3183094"/>
            <a:ext cx="5757964" cy="361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91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9B76D43-5A4F-6751-ACA2-71F2CFCE89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89" t="24715" r="3966" b="2925"/>
          <a:stretch/>
        </p:blipFill>
        <p:spPr>
          <a:xfrm>
            <a:off x="218208" y="716972"/>
            <a:ext cx="11255391" cy="576695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36BD6D8-B6E1-A4B0-B7E0-EB73BBEB4CC8}"/>
              </a:ext>
            </a:extLst>
          </p:cNvPr>
          <p:cNvSpPr txBox="1"/>
          <p:nvPr/>
        </p:nvSpPr>
        <p:spPr>
          <a:xfrm>
            <a:off x="2201333" y="79022"/>
            <a:ext cx="6826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Graduatoria delle neoplasie in Italia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BACB07-7431-4529-B488-773FA3C7F4C4}"/>
              </a:ext>
            </a:extLst>
          </p:cNvPr>
          <p:cNvSpPr txBox="1"/>
          <p:nvPr/>
        </p:nvSpPr>
        <p:spPr>
          <a:xfrm>
            <a:off x="1388533" y="1501422"/>
            <a:ext cx="327378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*</a:t>
            </a:r>
          </a:p>
          <a:p>
            <a:r>
              <a:rPr lang="it-IT" dirty="0"/>
              <a:t>*</a:t>
            </a:r>
            <a:endParaRPr lang="it-IT" sz="1050" dirty="0"/>
          </a:p>
          <a:p>
            <a:endParaRPr lang="it-IT" sz="1050" dirty="0"/>
          </a:p>
          <a:p>
            <a:r>
              <a:rPr lang="it-IT" dirty="0"/>
              <a:t>*</a:t>
            </a:r>
          </a:p>
          <a:p>
            <a:r>
              <a:rPr lang="it-IT" dirty="0"/>
              <a:t>*</a:t>
            </a:r>
          </a:p>
          <a:p>
            <a:r>
              <a:rPr lang="it-IT" dirty="0"/>
              <a:t>*</a:t>
            </a:r>
          </a:p>
          <a:p>
            <a:endParaRPr lang="it-IT" dirty="0"/>
          </a:p>
          <a:p>
            <a:endParaRPr lang="it-IT" sz="1200" dirty="0"/>
          </a:p>
          <a:p>
            <a:r>
              <a:rPr lang="it-IT" dirty="0"/>
              <a:t>*</a:t>
            </a:r>
          </a:p>
          <a:p>
            <a:r>
              <a:rPr lang="it-IT" dirty="0"/>
              <a:t>*</a:t>
            </a:r>
          </a:p>
          <a:p>
            <a:r>
              <a:rPr lang="it-IT" dirty="0"/>
              <a:t>*</a:t>
            </a:r>
          </a:p>
          <a:p>
            <a:endParaRPr lang="it-IT" sz="1050" dirty="0"/>
          </a:p>
          <a:p>
            <a:r>
              <a:rPr lang="it-IT" dirty="0"/>
              <a:t>*</a:t>
            </a:r>
          </a:p>
          <a:p>
            <a:r>
              <a:rPr lang="it-IT" dirty="0"/>
              <a:t>*</a:t>
            </a:r>
          </a:p>
          <a:p>
            <a:endParaRPr lang="it-IT" sz="1050" dirty="0"/>
          </a:p>
          <a:p>
            <a:endParaRPr lang="it-IT" sz="1050" dirty="0"/>
          </a:p>
          <a:p>
            <a:endParaRPr lang="it-IT" sz="1050" dirty="0"/>
          </a:p>
          <a:p>
            <a:r>
              <a:rPr lang="it-IT" dirty="0"/>
              <a:t>*</a:t>
            </a:r>
            <a:endParaRPr lang="it-IT" sz="1050" dirty="0"/>
          </a:p>
          <a:p>
            <a:endParaRPr lang="it-IT" sz="800" dirty="0"/>
          </a:p>
          <a:p>
            <a:endParaRPr lang="it-IT" sz="800" dirty="0"/>
          </a:p>
          <a:p>
            <a:r>
              <a:rPr lang="it-IT" dirty="0"/>
              <a:t>*</a:t>
            </a:r>
            <a:endParaRPr lang="it-IT" sz="800" dirty="0"/>
          </a:p>
          <a:p>
            <a:r>
              <a:rPr lang="it-IT" dirty="0"/>
              <a:t>*</a:t>
            </a:r>
          </a:p>
          <a:p>
            <a:endParaRPr lang="it-IT" sz="105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5892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1CC5A58-35F8-6CCB-A70C-EE9CFDE378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85" t="37972" r="11035" b="23153"/>
          <a:stretch/>
        </p:blipFill>
        <p:spPr>
          <a:xfrm>
            <a:off x="678336" y="2023352"/>
            <a:ext cx="10626838" cy="419262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E9CBE7-EB83-FECF-271D-AE19E486E529}"/>
              </a:ext>
            </a:extLst>
          </p:cNvPr>
          <p:cNvSpPr txBox="1"/>
          <p:nvPr/>
        </p:nvSpPr>
        <p:spPr>
          <a:xfrm>
            <a:off x="1780162" y="836579"/>
            <a:ext cx="7153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Neoplasia: fattori di rischio rimovibili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075D7E1-5C78-2AD9-1EC5-FF57B17F11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90" t="24308" r="81247" b="67610"/>
          <a:stretch/>
        </p:blipFill>
        <p:spPr>
          <a:xfrm>
            <a:off x="10359958" y="5894962"/>
            <a:ext cx="797668" cy="40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58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47682CC-0BCC-581E-EC27-B083D38344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99" t="45889" r="13190"/>
          <a:stretch/>
        </p:blipFill>
        <p:spPr>
          <a:xfrm>
            <a:off x="76919" y="1070264"/>
            <a:ext cx="12038161" cy="536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51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FF441FF-02FF-B5D4-938E-B4AE27303B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39" t="44919" r="5992" b="23814"/>
          <a:stretch/>
        </p:blipFill>
        <p:spPr>
          <a:xfrm>
            <a:off x="294316" y="4949372"/>
            <a:ext cx="6953955" cy="158044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57A245B-6D15-214D-662B-087358D0AF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30" t="28839" r="10929"/>
          <a:stretch/>
        </p:blipFill>
        <p:spPr>
          <a:xfrm>
            <a:off x="5453138" y="1266231"/>
            <a:ext cx="6104467" cy="359697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3447024-C677-6F98-E882-6BABBFE3683F}"/>
              </a:ext>
            </a:extLst>
          </p:cNvPr>
          <p:cNvSpPr txBox="1"/>
          <p:nvPr/>
        </p:nvSpPr>
        <p:spPr>
          <a:xfrm>
            <a:off x="1569156" y="191911"/>
            <a:ext cx="9314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Potenziale Impatto delle misure di prevenzione </a:t>
            </a:r>
          </a:p>
          <a:p>
            <a:pPr algn="ctr"/>
            <a:r>
              <a:rPr lang="it-IT" sz="3200" b="1" dirty="0"/>
              <a:t>sull’incidenza di neoplasia in Italia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C598AC1-0DD4-1F38-0CB8-8E9470863E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302" t="37293" r="23856" b="7001"/>
          <a:stretch/>
        </p:blipFill>
        <p:spPr>
          <a:xfrm>
            <a:off x="1397401" y="1701365"/>
            <a:ext cx="3018972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51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BB7F417-824F-9288-A071-2D8FE49B6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88" t="20065" r="50000" b="6426"/>
          <a:stretch/>
        </p:blipFill>
        <p:spPr>
          <a:xfrm>
            <a:off x="0" y="239485"/>
            <a:ext cx="4265842" cy="661851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54EEDC7-A9FD-410B-8EDF-740F2E0D01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54" t="27723" r="9186" b="7958"/>
          <a:stretch/>
        </p:blipFill>
        <p:spPr>
          <a:xfrm>
            <a:off x="4143023" y="1706655"/>
            <a:ext cx="8048977" cy="515134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54A27E6-777F-B8B3-C568-E212E2B1A3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872" t="56979" r="23712" b="17561"/>
          <a:stretch/>
        </p:blipFill>
        <p:spPr>
          <a:xfrm>
            <a:off x="5889535" y="239485"/>
            <a:ext cx="4555951" cy="146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48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723D075-F4C2-48AF-051C-6117EE1335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178" t="41865" r="10785" b="-1"/>
          <a:stretch/>
        </p:blipFill>
        <p:spPr>
          <a:xfrm>
            <a:off x="1645006" y="931025"/>
            <a:ext cx="10038846" cy="59269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98FB851-82C7-074F-7FCC-92B2DED22423}"/>
              </a:ext>
            </a:extLst>
          </p:cNvPr>
          <p:cNvSpPr txBox="1"/>
          <p:nvPr/>
        </p:nvSpPr>
        <p:spPr>
          <a:xfrm>
            <a:off x="1645006" y="349956"/>
            <a:ext cx="9833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Incidenza di neoplasia attribuibile all’Obesità (2012)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57F434E-6334-1F9D-6519-8C0EF6F4E7EE}"/>
              </a:ext>
            </a:extLst>
          </p:cNvPr>
          <p:cNvSpPr/>
          <p:nvPr/>
        </p:nvSpPr>
        <p:spPr>
          <a:xfrm>
            <a:off x="6683022" y="1715911"/>
            <a:ext cx="1580445" cy="6208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Italia 5,1%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9E10F43-E339-DA6C-E577-444E106ACB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564" t="22671" r="72831" b="65759"/>
          <a:stretch/>
        </p:blipFill>
        <p:spPr>
          <a:xfrm>
            <a:off x="8884356" y="1295134"/>
            <a:ext cx="914399" cy="1041666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6883B23-6444-B4B9-B9D0-917092147EB3}"/>
              </a:ext>
            </a:extLst>
          </p:cNvPr>
          <p:cNvSpPr/>
          <p:nvPr/>
        </p:nvSpPr>
        <p:spPr>
          <a:xfrm>
            <a:off x="9798755" y="1298222"/>
            <a:ext cx="835377" cy="10385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40,6%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3AA01B6-A2C3-539F-3DDD-3E91CF564A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91" t="52010" r="73402" b="37082"/>
          <a:stretch/>
        </p:blipFill>
        <p:spPr>
          <a:xfrm>
            <a:off x="8946443" y="2336800"/>
            <a:ext cx="835637" cy="1038578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20F7C26E-5D85-9A63-1FA0-B583F41E2A69}"/>
              </a:ext>
            </a:extLst>
          </p:cNvPr>
          <p:cNvSpPr/>
          <p:nvPr/>
        </p:nvSpPr>
        <p:spPr>
          <a:xfrm>
            <a:off x="9790418" y="2336799"/>
            <a:ext cx="843713" cy="10385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46,2%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8EBEBC9-3091-51F8-7D5D-6387136CA1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601" t="50631" r="52363" b="37834"/>
          <a:stretch/>
        </p:blipFill>
        <p:spPr>
          <a:xfrm>
            <a:off x="8946442" y="3353066"/>
            <a:ext cx="835637" cy="103857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727D52E-35F1-6F76-CAB1-7065FA30C92B}"/>
              </a:ext>
            </a:extLst>
          </p:cNvPr>
          <p:cNvSpPr/>
          <p:nvPr/>
        </p:nvSpPr>
        <p:spPr>
          <a:xfrm>
            <a:off x="9782079" y="3375378"/>
            <a:ext cx="860391" cy="10162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10,1%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CF9FF1B-3318-0236-D7B9-DC9438C79A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646" t="64924" r="73320" b="23788"/>
          <a:stretch/>
        </p:blipFill>
        <p:spPr>
          <a:xfrm>
            <a:off x="8946702" y="4391643"/>
            <a:ext cx="835377" cy="1016267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3599291F-654B-60D1-A543-9B6825A3323F}"/>
              </a:ext>
            </a:extLst>
          </p:cNvPr>
          <p:cNvSpPr/>
          <p:nvPr/>
        </p:nvSpPr>
        <p:spPr>
          <a:xfrm>
            <a:off x="9773740" y="4391643"/>
            <a:ext cx="860391" cy="10162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13,3%</a:t>
            </a:r>
          </a:p>
          <a:p>
            <a:pPr algn="ctr"/>
            <a:r>
              <a:rPr lang="it-IT" dirty="0"/>
              <a:t>7%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5467FA1-FAD2-679A-208D-D1A1D37A4A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601" t="64297" r="52364" b="24416"/>
          <a:stretch/>
        </p:blipFill>
        <p:spPr>
          <a:xfrm>
            <a:off x="1873956" y="5667021"/>
            <a:ext cx="835377" cy="1016267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B5FB9A6E-3FDD-49EC-CCC3-BE75E3665804}"/>
              </a:ext>
            </a:extLst>
          </p:cNvPr>
          <p:cNvSpPr/>
          <p:nvPr/>
        </p:nvSpPr>
        <p:spPr>
          <a:xfrm>
            <a:off x="2709334" y="5667021"/>
            <a:ext cx="811553" cy="10047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22,6%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4AA2F5E4-6374-FBD9-C16C-CD3E6B45E3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564" t="37341" r="72831" b="50247"/>
          <a:stretch/>
        </p:blipFill>
        <p:spPr>
          <a:xfrm>
            <a:off x="3532798" y="5667021"/>
            <a:ext cx="835377" cy="1021017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D556D692-92B2-AB70-E0EB-B1C3B5ACC646}"/>
              </a:ext>
            </a:extLst>
          </p:cNvPr>
          <p:cNvSpPr/>
          <p:nvPr/>
        </p:nvSpPr>
        <p:spPr>
          <a:xfrm>
            <a:off x="4344352" y="5667021"/>
            <a:ext cx="847288" cy="10047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10,8%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983F2B-FBC6-E6F7-C9A0-973CE5FC85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683" t="78591" r="52283" b="10313"/>
          <a:stretch/>
        </p:blipFill>
        <p:spPr>
          <a:xfrm>
            <a:off x="5147733" y="5655730"/>
            <a:ext cx="859200" cy="1027557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A8365D4D-64B9-20CF-CB31-8FA0F8A7FDF7}"/>
              </a:ext>
            </a:extLst>
          </p:cNvPr>
          <p:cNvSpPr/>
          <p:nvPr/>
        </p:nvSpPr>
        <p:spPr>
          <a:xfrm>
            <a:off x="6006932" y="5667021"/>
            <a:ext cx="811553" cy="10047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37,6%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235BAC2-FD0E-3A6A-3B1E-1071591C6D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646" t="78465" r="73148" b="10375"/>
          <a:stretch/>
        </p:blipFill>
        <p:spPr>
          <a:xfrm>
            <a:off x="6818485" y="5678312"/>
            <a:ext cx="859200" cy="1004712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5322BD6D-2B68-219F-A98D-ED97A802C07E}"/>
              </a:ext>
            </a:extLst>
          </p:cNvPr>
          <p:cNvSpPr/>
          <p:nvPr/>
        </p:nvSpPr>
        <p:spPr>
          <a:xfrm>
            <a:off x="7677686" y="5678312"/>
            <a:ext cx="687382" cy="10047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4,8%</a:t>
            </a:r>
          </a:p>
        </p:txBody>
      </p:sp>
    </p:spTree>
    <p:extLst>
      <p:ext uri="{BB962C8B-B14F-4D97-AF65-F5344CB8AC3E}">
        <p14:creationId xmlns:p14="http://schemas.microsoft.com/office/powerpoint/2010/main" val="22047479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16470</TotalTime>
  <Words>203</Words>
  <Application>Microsoft Macintosh PowerPoint</Application>
  <PresentationFormat>Widescreen</PresentationFormat>
  <Paragraphs>67</Paragraphs>
  <Slides>21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Risk factors for esophageal adenocarcinoma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Diego Foschi</dc:creator>
  <cp:lastModifiedBy>Diego Foschi</cp:lastModifiedBy>
  <cp:revision>11</cp:revision>
  <dcterms:created xsi:type="dcterms:W3CDTF">2025-04-19T15:20:42Z</dcterms:created>
  <dcterms:modified xsi:type="dcterms:W3CDTF">2025-05-05T17:13:22Z</dcterms:modified>
</cp:coreProperties>
</file>